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s/comment1.xml" ContentType="application/vnd.openxmlformats-officedocument.presentationml.comments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media1.mp4" ContentType="video/unknown"/>
  <Override PartName="/ppt/media/media1.mov" ContentType="video/unknown"/>
  <Override PartName="/ppt/media/media2.mov" ContentType="video/unknown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7"/>
    <p:sldId id="265" r:id="rId18"/>
    <p:sldId id="266" r:id="rId19"/>
    <p:sldId id="267" r:id="rId20"/>
    <p:sldId id="268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1pPr>
    <a:lvl2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2pPr>
    <a:lvl3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3pPr>
    <a:lvl4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4pPr>
    <a:lvl5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5pPr>
    <a:lvl6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6pPr>
    <a:lvl7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7pPr>
    <a:lvl8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8pPr>
    <a:lvl9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Gavin Rayner" initials="G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comments" Target="comments/comment1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9-10-05T16:39:27.336" idx="1">
    <p:pos x="5952" y="5050"/>
    <p:text>Show this for real where possible.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4" name="Shape 13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-1358900" y="-1143000"/>
            <a:ext cx="14668500" cy="10058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2044700" y="-25400"/>
            <a:ext cx="12534901" cy="8648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13"/>
          </p:nvPr>
        </p:nvSpPr>
        <p:spPr>
          <a:xfrm>
            <a:off x="3543300" y="2018930"/>
            <a:ext cx="10299700" cy="7112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256723" y="9197831"/>
            <a:ext cx="409839" cy="454170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idx="13"/>
          </p:nvPr>
        </p:nvSpPr>
        <p:spPr>
          <a:xfrm>
            <a:off x="4703923" y="3389019"/>
            <a:ext cx="9639301" cy="640175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half" idx="14"/>
          </p:nvPr>
        </p:nvSpPr>
        <p:spPr>
          <a:xfrm rot="21600000">
            <a:off x="7281774" y="-1330382"/>
            <a:ext cx="4978401" cy="633252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 rot="21600000">
            <a:off x="-3213100" y="762000"/>
            <a:ext cx="12280900" cy="8496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5715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518049"/>
            <a:ext cx="10464800" cy="71750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38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-769775" y="-216731"/>
            <a:ext cx="14960601" cy="10287001"/>
          </a:xfrm>
          <a:prstGeom prst="rect">
            <a:avLst/>
          </a:prstGeom>
          <a:ln w="889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6" name="Body Level One…"/>
          <p:cNvSpPr txBox="1"/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297011" y="9197831"/>
            <a:ext cx="409839" cy="45417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titleStyle>
    <p:bodyStyle>
      <a:lvl1pPr marL="571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1143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1714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2286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2857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3429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4000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4572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5143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1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omments" Target="../comments/comment1.xml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5. What is reflection? Video 1.mp4" descr="5. What is reflection? Video 1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6897" y="4921802"/>
            <a:ext cx="8644307" cy="4862424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CW"/>
          <p:cNvSpPr txBox="1"/>
          <p:nvPr/>
        </p:nvSpPr>
        <p:spPr>
          <a:xfrm>
            <a:off x="-27612" y="-2814"/>
            <a:ext cx="1030216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pPr/>
            <a:r>
              <a:t>CW</a:t>
            </a:r>
          </a:p>
        </p:txBody>
      </p:sp>
      <p:graphicFrame>
        <p:nvGraphicFramePr>
          <p:cNvPr id="138" name="Table"/>
          <p:cNvGraphicFramePr/>
          <p:nvPr/>
        </p:nvGraphicFramePr>
        <p:xfrm>
          <a:off x="7580240" y="12700"/>
          <a:ext cx="6756401" cy="7493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6756400"/>
              </a:tblGrid>
              <a:tr h="749300">
                <a:tc>
                  <a:txBody>
                    <a:bodyPr/>
                    <a:lstStyle/>
                    <a:p>
                      <a:pPr defTabSz="914400">
                        <a:tabLst>
                          <a:tab pos="7112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 u="sng">
                          <a:solidFill>
                            <a:schemeClr val="accent6"/>
                          </a:solidFill>
                        </a:rPr>
                        <a:t>Oct 5, 2019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39" name="5. What is reflection?"/>
          <p:cNvSpPr txBox="1"/>
          <p:nvPr/>
        </p:nvSpPr>
        <p:spPr>
          <a:xfrm>
            <a:off x="1974613" y="1039540"/>
            <a:ext cx="9378007" cy="52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u="sng">
                <a:solidFill>
                  <a:schemeClr val="accent6"/>
                </a:solidFill>
              </a:defRPr>
            </a:lvl1pPr>
          </a:lstStyle>
          <a:p>
            <a:pPr/>
            <a:r>
              <a:t>5. What is reflection?</a:t>
            </a:r>
          </a:p>
        </p:txBody>
      </p:sp>
      <p:pic>
        <p:nvPicPr>
          <p:cNvPr id="140" name="Callout &#10;" descr="Callout 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10274" y="1988607"/>
            <a:ext cx="8305096" cy="4213274"/>
          </a:xfrm>
          <a:prstGeom prst="rect">
            <a:avLst/>
          </a:prstGeom>
        </p:spPr>
      </p:pic>
      <p:sp>
        <p:nvSpPr>
          <p:cNvPr id="142" name="Rectangle"/>
          <p:cNvSpPr/>
          <p:nvPr/>
        </p:nvSpPr>
        <p:spPr>
          <a:xfrm>
            <a:off x="4714369" y="2153707"/>
            <a:ext cx="444501" cy="482601"/>
          </a:xfrm>
          <a:prstGeom prst="rect">
            <a:avLst/>
          </a:prstGeom>
          <a:solidFill>
            <a:schemeClr val="accent2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143" name="Triangle"/>
          <p:cNvSpPr/>
          <p:nvPr/>
        </p:nvSpPr>
        <p:spPr>
          <a:xfrm>
            <a:off x="4676269" y="3867225"/>
            <a:ext cx="520701" cy="46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5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144" name="Oval"/>
          <p:cNvSpPr/>
          <p:nvPr/>
        </p:nvSpPr>
        <p:spPr>
          <a:xfrm>
            <a:off x="4714369" y="3003713"/>
            <a:ext cx="444501" cy="482601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145" name="Describe how the doppler effect works."/>
          <p:cNvSpPr txBox="1"/>
          <p:nvPr/>
        </p:nvSpPr>
        <p:spPr>
          <a:xfrm>
            <a:off x="5364042" y="2961284"/>
            <a:ext cx="7366001" cy="56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400">
                <a:solidFill>
                  <a:schemeClr val="accent4"/>
                </a:solidFill>
              </a:defRPr>
            </a:lvl1pPr>
          </a:lstStyle>
          <a:p>
            <a:pPr/>
            <a:r>
              <a:t>Describe how the doppler effect works. </a:t>
            </a:r>
          </a:p>
        </p:txBody>
      </p:sp>
      <p:sp>
        <p:nvSpPr>
          <p:cNvPr id="146" name="What is the Doppler Effect?"/>
          <p:cNvSpPr txBox="1"/>
          <p:nvPr/>
        </p:nvSpPr>
        <p:spPr>
          <a:xfrm>
            <a:off x="5343019" y="2111278"/>
            <a:ext cx="7150101" cy="56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400">
                <a:solidFill>
                  <a:schemeClr val="accent2"/>
                </a:solidFill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chemeClr val="accent2"/>
                </a:solidFill>
              </a:rPr>
              <a:t>What is the Doppler Effect?</a:t>
            </a:r>
          </a:p>
        </p:txBody>
      </p:sp>
      <p:sp>
        <p:nvSpPr>
          <p:cNvPr id="147" name="Give an example of the use of the Doppler effect."/>
          <p:cNvSpPr txBox="1"/>
          <p:nvPr/>
        </p:nvSpPr>
        <p:spPr>
          <a:xfrm>
            <a:off x="5364042" y="3576743"/>
            <a:ext cx="7366001" cy="1037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400">
                <a:solidFill>
                  <a:schemeClr val="accent5"/>
                </a:solidFill>
              </a:defRPr>
            </a:lvl1pPr>
          </a:lstStyle>
          <a:p>
            <a:pPr/>
            <a:r>
              <a:t>Give an example of the use of the Doppler effect.</a:t>
            </a:r>
          </a:p>
        </p:txBody>
      </p:sp>
      <p:pic>
        <p:nvPicPr>
          <p:cNvPr id="148" name="Line Line" descr="Line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6150" y="-31750"/>
            <a:ext cx="93143" cy="997184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816000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arning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Learning objectives</a:t>
            </a:r>
          </a:p>
        </p:txBody>
      </p:sp>
      <p:sp>
        <p:nvSpPr>
          <p:cNvPr id="152" name="Use the law of reflection (the angle of incidence equals the angle of reflection)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Use the law of reflection (the angle of incidence equals the angle of reflection).</a:t>
            </a:r>
          </a:p>
          <a:p>
            <a:pPr>
              <a:buBlip>
                <a:blip r:embed="rId2"/>
              </a:buBlip>
            </a:pPr>
            <a:r>
              <a:t>Draw ray diagrams to illustrate reflection and refraction.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creenshot 2019-10-02 at 7.15.42 AM.png" descr="Screenshot 2019-10-02 at 7.15.4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025" y="153458"/>
            <a:ext cx="12590750" cy="9446684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42" r="0" b="5"/>
          <a:stretch>
            <a:fillRect/>
          </a:stretch>
        </p:blipFill>
        <p:spPr>
          <a:xfrm>
            <a:off x="3674533" y="5957570"/>
            <a:ext cx="6063330" cy="31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21" y="0"/>
                </a:moveTo>
                <a:cubicBezTo>
                  <a:pt x="10488" y="7"/>
                  <a:pt x="10367" y="16"/>
                  <a:pt x="10365" y="24"/>
                </a:cubicBezTo>
                <a:cubicBezTo>
                  <a:pt x="10355" y="54"/>
                  <a:pt x="10268" y="78"/>
                  <a:pt x="10172" y="79"/>
                </a:cubicBezTo>
                <a:cubicBezTo>
                  <a:pt x="10077" y="79"/>
                  <a:pt x="9827" y="116"/>
                  <a:pt x="9618" y="160"/>
                </a:cubicBezTo>
                <a:cubicBezTo>
                  <a:pt x="7236" y="666"/>
                  <a:pt x="5004" y="2684"/>
                  <a:pt x="3294" y="5877"/>
                </a:cubicBezTo>
                <a:cubicBezTo>
                  <a:pt x="1860" y="8553"/>
                  <a:pt x="882" y="11773"/>
                  <a:pt x="369" y="15506"/>
                </a:cubicBezTo>
                <a:cubicBezTo>
                  <a:pt x="218" y="16607"/>
                  <a:pt x="57" y="18544"/>
                  <a:pt x="57" y="19254"/>
                </a:cubicBezTo>
                <a:cubicBezTo>
                  <a:pt x="57" y="19415"/>
                  <a:pt x="44" y="19559"/>
                  <a:pt x="28" y="19577"/>
                </a:cubicBezTo>
                <a:cubicBezTo>
                  <a:pt x="11" y="19597"/>
                  <a:pt x="0" y="20002"/>
                  <a:pt x="0" y="20607"/>
                </a:cubicBez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713"/>
                </a:lnTo>
                <a:cubicBezTo>
                  <a:pt x="21600" y="20180"/>
                  <a:pt x="21589" y="19814"/>
                  <a:pt x="21572" y="19794"/>
                </a:cubicBezTo>
                <a:cubicBezTo>
                  <a:pt x="21556" y="19776"/>
                  <a:pt x="21543" y="19611"/>
                  <a:pt x="21543" y="19428"/>
                </a:cubicBezTo>
                <a:cubicBezTo>
                  <a:pt x="21543" y="19244"/>
                  <a:pt x="21524" y="18765"/>
                  <a:pt x="21500" y="18365"/>
                </a:cubicBezTo>
                <a:cubicBezTo>
                  <a:pt x="21027" y="10541"/>
                  <a:pt x="18337" y="3992"/>
                  <a:pt x="14491" y="1302"/>
                </a:cubicBezTo>
                <a:cubicBezTo>
                  <a:pt x="13495" y="605"/>
                  <a:pt x="12418" y="175"/>
                  <a:pt x="11453" y="92"/>
                </a:cubicBezTo>
                <a:cubicBezTo>
                  <a:pt x="11248" y="75"/>
                  <a:pt x="11072" y="41"/>
                  <a:pt x="11064" y="16"/>
                </a:cubicBezTo>
                <a:cubicBezTo>
                  <a:pt x="11063" y="11"/>
                  <a:pt x="10928" y="5"/>
                  <a:pt x="10721" y="0"/>
                </a:cubicBezTo>
                <a:close/>
              </a:path>
            </a:pathLst>
          </a:custGeom>
          <a:ln w="88900">
            <a:miter lim="400000"/>
          </a:ln>
        </p:spPr>
      </p:pic>
      <p:pic>
        <p:nvPicPr>
          <p:cNvPr id="157" name="Line Line" descr="Line Lin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70667" y="9006416"/>
            <a:ext cx="6063466" cy="88901"/>
          </a:xfrm>
          <a:prstGeom prst="rect">
            <a:avLst/>
          </a:prstGeom>
        </p:spPr>
      </p:pic>
      <p:pic>
        <p:nvPicPr>
          <p:cNvPr id="159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3646662" y="9124949"/>
            <a:ext cx="448112" cy="88901"/>
          </a:xfrm>
          <a:prstGeom prst="rect">
            <a:avLst/>
          </a:prstGeom>
        </p:spPr>
      </p:pic>
      <p:pic>
        <p:nvPicPr>
          <p:cNvPr id="161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4027662" y="9124949"/>
            <a:ext cx="448112" cy="88901"/>
          </a:xfrm>
          <a:prstGeom prst="rect">
            <a:avLst/>
          </a:prstGeom>
        </p:spPr>
      </p:pic>
      <p:pic>
        <p:nvPicPr>
          <p:cNvPr id="163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4408662" y="9124949"/>
            <a:ext cx="448112" cy="88901"/>
          </a:xfrm>
          <a:prstGeom prst="rect">
            <a:avLst/>
          </a:prstGeom>
        </p:spPr>
      </p:pic>
      <p:pic>
        <p:nvPicPr>
          <p:cNvPr id="165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4789662" y="9124949"/>
            <a:ext cx="448112" cy="88901"/>
          </a:xfrm>
          <a:prstGeom prst="rect">
            <a:avLst/>
          </a:prstGeom>
        </p:spPr>
      </p:pic>
      <p:pic>
        <p:nvPicPr>
          <p:cNvPr id="167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5170662" y="9124949"/>
            <a:ext cx="448112" cy="88901"/>
          </a:xfrm>
          <a:prstGeom prst="rect">
            <a:avLst/>
          </a:prstGeom>
        </p:spPr>
      </p:pic>
      <p:pic>
        <p:nvPicPr>
          <p:cNvPr id="169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5551661" y="9124949"/>
            <a:ext cx="448112" cy="88901"/>
          </a:xfrm>
          <a:prstGeom prst="rect">
            <a:avLst/>
          </a:prstGeom>
        </p:spPr>
      </p:pic>
      <p:pic>
        <p:nvPicPr>
          <p:cNvPr id="171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5932661" y="9124949"/>
            <a:ext cx="448112" cy="88901"/>
          </a:xfrm>
          <a:prstGeom prst="rect">
            <a:avLst/>
          </a:prstGeom>
        </p:spPr>
      </p:pic>
      <p:pic>
        <p:nvPicPr>
          <p:cNvPr id="173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6313661" y="9124949"/>
            <a:ext cx="448112" cy="88901"/>
          </a:xfrm>
          <a:prstGeom prst="rect">
            <a:avLst/>
          </a:prstGeom>
        </p:spPr>
      </p:pic>
      <p:pic>
        <p:nvPicPr>
          <p:cNvPr id="175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6694661" y="9124949"/>
            <a:ext cx="448112" cy="88901"/>
          </a:xfrm>
          <a:prstGeom prst="rect">
            <a:avLst/>
          </a:prstGeom>
        </p:spPr>
      </p:pic>
      <p:pic>
        <p:nvPicPr>
          <p:cNvPr id="177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7075661" y="9124949"/>
            <a:ext cx="448112" cy="88901"/>
          </a:xfrm>
          <a:prstGeom prst="rect">
            <a:avLst/>
          </a:prstGeom>
        </p:spPr>
      </p:pic>
      <p:pic>
        <p:nvPicPr>
          <p:cNvPr id="179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7456661" y="9124949"/>
            <a:ext cx="448112" cy="88901"/>
          </a:xfrm>
          <a:prstGeom prst="rect">
            <a:avLst/>
          </a:prstGeom>
        </p:spPr>
      </p:pic>
      <p:pic>
        <p:nvPicPr>
          <p:cNvPr id="181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7837661" y="9124949"/>
            <a:ext cx="448112" cy="88901"/>
          </a:xfrm>
          <a:prstGeom prst="rect">
            <a:avLst/>
          </a:prstGeom>
        </p:spPr>
      </p:pic>
      <p:pic>
        <p:nvPicPr>
          <p:cNvPr id="183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8218661" y="9124949"/>
            <a:ext cx="448112" cy="88901"/>
          </a:xfrm>
          <a:prstGeom prst="rect">
            <a:avLst/>
          </a:prstGeom>
        </p:spPr>
      </p:pic>
      <p:pic>
        <p:nvPicPr>
          <p:cNvPr id="185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8599661" y="9124949"/>
            <a:ext cx="448112" cy="88901"/>
          </a:xfrm>
          <a:prstGeom prst="rect">
            <a:avLst/>
          </a:prstGeom>
        </p:spPr>
      </p:pic>
      <p:sp>
        <p:nvSpPr>
          <p:cNvPr id="187" name="plane mirror"/>
          <p:cNvSpPr txBox="1"/>
          <p:nvPr/>
        </p:nvSpPr>
        <p:spPr>
          <a:xfrm>
            <a:off x="9795266" y="8735724"/>
            <a:ext cx="2735132" cy="630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/>
            </a:lvl1pPr>
          </a:lstStyle>
          <a:p>
            <a:pPr/>
            <a:r>
              <a:t>plane mirror</a:t>
            </a:r>
          </a:p>
        </p:txBody>
      </p:sp>
      <p:grpSp>
        <p:nvGrpSpPr>
          <p:cNvPr id="192" name="Group"/>
          <p:cNvGrpSpPr/>
          <p:nvPr/>
        </p:nvGrpSpPr>
        <p:grpSpPr>
          <a:xfrm>
            <a:off x="6611793" y="3991115"/>
            <a:ext cx="4423847" cy="5051302"/>
            <a:chOff x="-62716" y="-62717"/>
            <a:chExt cx="4423845" cy="5051300"/>
          </a:xfrm>
        </p:grpSpPr>
        <p:pic>
          <p:nvPicPr>
            <p:cNvPr id="188" name="Line Line" descr="Line Line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 rot="18666517">
              <a:off x="-1164056" y="2418483"/>
              <a:ext cx="6626524" cy="88901"/>
            </a:xfrm>
            <a:prstGeom prst="rect">
              <a:avLst/>
            </a:prstGeom>
            <a:effectLst/>
          </p:spPr>
        </p:pic>
        <p:pic>
          <p:nvPicPr>
            <p:cNvPr id="190" name="Line Line" descr="Line Line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rot="18900000">
              <a:off x="2320673" y="1793354"/>
              <a:ext cx="422869" cy="405070"/>
            </a:xfrm>
            <a:prstGeom prst="rect">
              <a:avLst/>
            </a:prstGeom>
            <a:effectLst/>
          </p:spPr>
        </p:pic>
      </p:grpSp>
      <p:grpSp>
        <p:nvGrpSpPr>
          <p:cNvPr id="197" name="Group"/>
          <p:cNvGrpSpPr/>
          <p:nvPr/>
        </p:nvGrpSpPr>
        <p:grpSpPr>
          <a:xfrm>
            <a:off x="2434245" y="3938542"/>
            <a:ext cx="4290138" cy="5103728"/>
            <a:chOff x="-169378" y="-115290"/>
            <a:chExt cx="4290136" cy="5103727"/>
          </a:xfrm>
        </p:grpSpPr>
        <p:pic>
          <p:nvPicPr>
            <p:cNvPr id="193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 rot="13830991">
              <a:off x="-1206479" y="2418483"/>
              <a:ext cx="6471145" cy="88901"/>
            </a:xfrm>
            <a:prstGeom prst="rect">
              <a:avLst/>
            </a:prstGeom>
            <a:effectLst/>
          </p:spPr>
        </p:pic>
        <p:pic>
          <p:nvPicPr>
            <p:cNvPr id="195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 rot="3030820">
              <a:off x="-545247" y="938998"/>
              <a:ext cx="2923212" cy="405070"/>
            </a:xfrm>
            <a:prstGeom prst="rect">
              <a:avLst/>
            </a:prstGeom>
            <a:effectLst/>
          </p:spPr>
        </p:pic>
      </p:grpSp>
      <p:sp>
        <p:nvSpPr>
          <p:cNvPr id="198" name="Line"/>
          <p:cNvSpPr/>
          <p:nvPr/>
        </p:nvSpPr>
        <p:spPr>
          <a:xfrm flipV="1">
            <a:off x="6728217" y="5259208"/>
            <a:ext cx="1" cy="3981003"/>
          </a:xfrm>
          <a:prstGeom prst="line">
            <a:avLst/>
          </a:prstGeom>
          <a:ln w="25400">
            <a:solidFill>
              <a:schemeClr val="accent6">
                <a:hueOff val="294345"/>
                <a:satOff val="-13262"/>
                <a:lumOff val="-45127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199" name="Angle of…"/>
          <p:cNvSpPr txBox="1"/>
          <p:nvPr/>
        </p:nvSpPr>
        <p:spPr>
          <a:xfrm>
            <a:off x="4653198" y="5061651"/>
            <a:ext cx="1483039" cy="73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/>
            </a:pPr>
            <a:r>
              <a:t>Angle of </a:t>
            </a:r>
          </a:p>
          <a:p>
            <a:pPr>
              <a:defRPr sz="1600"/>
            </a:pPr>
            <a:r>
              <a:t>incidence, i</a:t>
            </a:r>
          </a:p>
        </p:txBody>
      </p:sp>
      <p:sp>
        <p:nvSpPr>
          <p:cNvPr id="200" name="Angle of…"/>
          <p:cNvSpPr txBox="1"/>
          <p:nvPr/>
        </p:nvSpPr>
        <p:spPr>
          <a:xfrm>
            <a:off x="7297292" y="5061651"/>
            <a:ext cx="1519637" cy="73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/>
            </a:pPr>
            <a:r>
              <a:t>Angle of </a:t>
            </a:r>
          </a:p>
          <a:p>
            <a:pPr>
              <a:defRPr sz="1600"/>
            </a:pPr>
            <a:r>
              <a:t>reflection, r</a:t>
            </a:r>
          </a:p>
        </p:txBody>
      </p:sp>
      <p:sp>
        <p:nvSpPr>
          <p:cNvPr id="201" name="x"/>
          <p:cNvSpPr txBox="1"/>
          <p:nvPr/>
        </p:nvSpPr>
        <p:spPr>
          <a:xfrm>
            <a:off x="2935144" y="4231088"/>
            <a:ext cx="453201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202" name="x"/>
          <p:cNvSpPr txBox="1"/>
          <p:nvPr/>
        </p:nvSpPr>
        <p:spPr>
          <a:xfrm>
            <a:off x="5314104" y="7147961"/>
            <a:ext cx="453201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203" name="x"/>
          <p:cNvSpPr txBox="1"/>
          <p:nvPr/>
        </p:nvSpPr>
        <p:spPr>
          <a:xfrm>
            <a:off x="7680717" y="7147961"/>
            <a:ext cx="453201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204" name="x"/>
          <p:cNvSpPr txBox="1"/>
          <p:nvPr/>
        </p:nvSpPr>
        <p:spPr>
          <a:xfrm>
            <a:off x="10208813" y="4231088"/>
            <a:ext cx="453201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r>
              <a:t>x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2" grpId="3"/>
      <p:bldP build="whole" bldLvl="1" animBg="1" rev="0" advAuto="0" spid="204" grpId="9"/>
      <p:bldP build="whole" bldLvl="1" animBg="1" rev="0" advAuto="0" spid="156" grpId="1"/>
      <p:bldP build="whole" bldLvl="1" animBg="1" rev="0" advAuto="0" spid="197" grpId="2"/>
      <p:bldP build="whole" bldLvl="1" animBg="1" rev="0" advAuto="0" spid="199" grpId="4"/>
      <p:bldP build="whole" bldLvl="1" animBg="1" rev="0" advAuto="0" spid="201" grpId="6"/>
      <p:bldP build="whole" bldLvl="1" animBg="1" rev="0" advAuto="0" spid="202" grpId="7"/>
      <p:bldP build="whole" bldLvl="1" animBg="1" rev="0" advAuto="0" spid="200" grpId="5"/>
      <p:bldP build="whole" bldLvl="1" animBg="1" rev="0" advAuto="0" spid="203" grpId="8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"/>
          <p:cNvSpPr/>
          <p:nvPr/>
        </p:nvSpPr>
        <p:spPr>
          <a:xfrm>
            <a:off x="155475" y="140548"/>
            <a:ext cx="12693850" cy="94725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07" name="What is reflection?"/>
          <p:cNvSpPr txBox="1"/>
          <p:nvPr/>
        </p:nvSpPr>
        <p:spPr>
          <a:xfrm>
            <a:off x="4123339" y="288680"/>
            <a:ext cx="4758122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What is reflection?</a:t>
            </a:r>
          </a:p>
        </p:txBody>
      </p:sp>
      <p:sp>
        <p:nvSpPr>
          <p:cNvPr id="208" name="Line"/>
          <p:cNvSpPr/>
          <p:nvPr/>
        </p:nvSpPr>
        <p:spPr>
          <a:xfrm>
            <a:off x="237734" y="1045398"/>
            <a:ext cx="12529332" cy="1"/>
          </a:xfrm>
          <a:prstGeom prst="line">
            <a:avLst/>
          </a:prstGeom>
          <a:ln w="38100">
            <a:solidFill>
              <a:srgbClr val="CBC8C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09" name="Line"/>
          <p:cNvSpPr/>
          <p:nvPr/>
        </p:nvSpPr>
        <p:spPr>
          <a:xfrm flipH="1">
            <a:off x="9700673" y="1202226"/>
            <a:ext cx="1" cy="8323871"/>
          </a:xfrm>
          <a:prstGeom prst="line">
            <a:avLst/>
          </a:prstGeom>
          <a:ln w="38100">
            <a:solidFill>
              <a:srgbClr val="CBC8C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10" name="Instructions"/>
          <p:cNvSpPr txBox="1"/>
          <p:nvPr/>
        </p:nvSpPr>
        <p:spPr>
          <a:xfrm>
            <a:off x="9752056" y="1146449"/>
            <a:ext cx="3001145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Instructions</a:t>
            </a:r>
          </a:p>
        </p:txBody>
      </p:sp>
      <p:sp>
        <p:nvSpPr>
          <p:cNvPr id="211" name="Place the mirror on the bottom of your page"/>
          <p:cNvSpPr txBox="1"/>
          <p:nvPr/>
        </p:nvSpPr>
        <p:spPr>
          <a:xfrm>
            <a:off x="9791441" y="1714566"/>
            <a:ext cx="2922376" cy="65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1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Place the mirror on the bottom of your page </a:t>
            </a:r>
          </a:p>
        </p:txBody>
      </p:sp>
      <p:sp>
        <p:nvSpPr>
          <p:cNvPr id="212" name="Draw a line under the mirror so it can be replaced there"/>
          <p:cNvSpPr txBox="1"/>
          <p:nvPr/>
        </p:nvSpPr>
        <p:spPr>
          <a:xfrm>
            <a:off x="9791441" y="2370289"/>
            <a:ext cx="2922376" cy="93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2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Draw a line under the mirror so it can be replaced there</a:t>
            </a:r>
          </a:p>
        </p:txBody>
      </p:sp>
      <p:sp>
        <p:nvSpPr>
          <p:cNvPr id="213" name="Draw the normal from the middle of the mirror"/>
          <p:cNvSpPr txBox="1"/>
          <p:nvPr/>
        </p:nvSpPr>
        <p:spPr>
          <a:xfrm>
            <a:off x="9791441" y="3268581"/>
            <a:ext cx="2922376" cy="936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3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Draw the normal from the middle of the mirror</a:t>
            </a:r>
          </a:p>
        </p:txBody>
      </p:sp>
      <p:sp>
        <p:nvSpPr>
          <p:cNvPr id="214" name="Shine a ray of light to the point where it crossed the normal and the mirror"/>
          <p:cNvSpPr txBox="1"/>
          <p:nvPr/>
        </p:nvSpPr>
        <p:spPr>
          <a:xfrm>
            <a:off x="9791441" y="4171247"/>
            <a:ext cx="2922376" cy="1216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4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Shine a ray of light to the point where it crossed the normal and the mirror</a:t>
            </a:r>
          </a:p>
        </p:txBody>
      </p:sp>
      <p:sp>
        <p:nvSpPr>
          <p:cNvPr id="215" name="Mark two crosses within the incident ray and reflected ray."/>
          <p:cNvSpPr txBox="1"/>
          <p:nvPr/>
        </p:nvSpPr>
        <p:spPr>
          <a:xfrm>
            <a:off x="9791441" y="5430149"/>
            <a:ext cx="2922376" cy="93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5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Mark two crosses within the incident ray and reflected ray.</a:t>
            </a:r>
          </a:p>
        </p:txBody>
      </p:sp>
      <p:sp>
        <p:nvSpPr>
          <p:cNvPr id="216" name="Use a ruler to draw in the rays of light."/>
          <p:cNvSpPr txBox="1"/>
          <p:nvPr/>
        </p:nvSpPr>
        <p:spPr>
          <a:xfrm>
            <a:off x="9791441" y="6409652"/>
            <a:ext cx="2922376" cy="65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6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Use a ruler to draw in the rays of light.</a:t>
            </a:r>
          </a:p>
        </p:txBody>
      </p:sp>
      <p:sp>
        <p:nvSpPr>
          <p:cNvPr id="217" name="Use a protractor to measure the angle from the normal to the rays for the incident and reflected ray and record."/>
          <p:cNvSpPr txBox="1"/>
          <p:nvPr/>
        </p:nvSpPr>
        <p:spPr>
          <a:xfrm>
            <a:off x="9791441" y="7155135"/>
            <a:ext cx="2922376" cy="1495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31800" indent="-431800">
              <a:buSzPct val="100000"/>
              <a:buAutoNum type="arabicPeriod" startAt="7"/>
              <a:defRPr sz="16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Use a protractor to measure the angle from the normal to the rays for the incident and reflected ray and record.</a:t>
            </a:r>
          </a:p>
        </p:txBody>
      </p:sp>
      <p:sp>
        <p:nvSpPr>
          <p:cNvPr id="218" name="Repeat with at least five other angles."/>
          <p:cNvSpPr txBox="1"/>
          <p:nvPr/>
        </p:nvSpPr>
        <p:spPr>
          <a:xfrm>
            <a:off x="9791441" y="8738817"/>
            <a:ext cx="2922376" cy="65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8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Repeat with at least five other angles.</a:t>
            </a:r>
          </a:p>
        </p:txBody>
      </p:sp>
      <p:pic>
        <p:nvPicPr>
          <p:cNvPr id="219" name="Image" descr="Image"/>
          <p:cNvPicPr>
            <a:picLocks noChangeAspect="1"/>
          </p:cNvPicPr>
          <p:nvPr/>
        </p:nvPicPr>
        <p:blipFill>
          <a:blip r:embed="rId2">
            <a:alphaModFix amt="28553"/>
            <a:extLst/>
          </a:blip>
          <a:srcRect l="0" t="142" r="0" b="5"/>
          <a:stretch>
            <a:fillRect/>
          </a:stretch>
        </p:blipFill>
        <p:spPr>
          <a:xfrm>
            <a:off x="1739404" y="5362018"/>
            <a:ext cx="6063330" cy="316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21" y="0"/>
                </a:moveTo>
                <a:cubicBezTo>
                  <a:pt x="10488" y="7"/>
                  <a:pt x="10367" y="16"/>
                  <a:pt x="10365" y="24"/>
                </a:cubicBezTo>
                <a:cubicBezTo>
                  <a:pt x="10355" y="54"/>
                  <a:pt x="10268" y="78"/>
                  <a:pt x="10172" y="79"/>
                </a:cubicBezTo>
                <a:cubicBezTo>
                  <a:pt x="10077" y="79"/>
                  <a:pt x="9827" y="116"/>
                  <a:pt x="9618" y="160"/>
                </a:cubicBezTo>
                <a:cubicBezTo>
                  <a:pt x="7236" y="666"/>
                  <a:pt x="5004" y="2684"/>
                  <a:pt x="3294" y="5877"/>
                </a:cubicBezTo>
                <a:cubicBezTo>
                  <a:pt x="1860" y="8553"/>
                  <a:pt x="882" y="11773"/>
                  <a:pt x="369" y="15506"/>
                </a:cubicBezTo>
                <a:cubicBezTo>
                  <a:pt x="218" y="16607"/>
                  <a:pt x="57" y="18544"/>
                  <a:pt x="57" y="19254"/>
                </a:cubicBezTo>
                <a:cubicBezTo>
                  <a:pt x="57" y="19415"/>
                  <a:pt x="44" y="19559"/>
                  <a:pt x="28" y="19577"/>
                </a:cubicBezTo>
                <a:cubicBezTo>
                  <a:pt x="11" y="19597"/>
                  <a:pt x="0" y="20002"/>
                  <a:pt x="0" y="20607"/>
                </a:cubicBez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713"/>
                </a:lnTo>
                <a:cubicBezTo>
                  <a:pt x="21600" y="20180"/>
                  <a:pt x="21589" y="19814"/>
                  <a:pt x="21572" y="19794"/>
                </a:cubicBezTo>
                <a:cubicBezTo>
                  <a:pt x="21556" y="19776"/>
                  <a:pt x="21543" y="19611"/>
                  <a:pt x="21543" y="19428"/>
                </a:cubicBezTo>
                <a:cubicBezTo>
                  <a:pt x="21543" y="19244"/>
                  <a:pt x="21524" y="18765"/>
                  <a:pt x="21500" y="18365"/>
                </a:cubicBezTo>
                <a:cubicBezTo>
                  <a:pt x="21027" y="10541"/>
                  <a:pt x="18337" y="3992"/>
                  <a:pt x="14491" y="1302"/>
                </a:cubicBezTo>
                <a:cubicBezTo>
                  <a:pt x="13495" y="605"/>
                  <a:pt x="12418" y="175"/>
                  <a:pt x="11453" y="92"/>
                </a:cubicBezTo>
                <a:cubicBezTo>
                  <a:pt x="11248" y="75"/>
                  <a:pt x="11072" y="41"/>
                  <a:pt x="11064" y="16"/>
                </a:cubicBezTo>
                <a:cubicBezTo>
                  <a:pt x="11063" y="11"/>
                  <a:pt x="10928" y="5"/>
                  <a:pt x="10721" y="0"/>
                </a:cubicBezTo>
                <a:close/>
              </a:path>
            </a:pathLst>
          </a:custGeom>
          <a:ln w="88900">
            <a:miter lim="400000"/>
          </a:ln>
        </p:spPr>
      </p:pic>
      <p:sp>
        <p:nvSpPr>
          <p:cNvPr id="220" name="Line"/>
          <p:cNvSpPr/>
          <p:nvPr/>
        </p:nvSpPr>
        <p:spPr>
          <a:xfrm>
            <a:off x="3309944" y="8397823"/>
            <a:ext cx="292237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21" name="Line"/>
          <p:cNvSpPr/>
          <p:nvPr/>
        </p:nvSpPr>
        <p:spPr>
          <a:xfrm>
            <a:off x="1781920" y="4751836"/>
            <a:ext cx="2981642" cy="364598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22" name="Line"/>
          <p:cNvSpPr/>
          <p:nvPr/>
        </p:nvSpPr>
        <p:spPr>
          <a:xfrm flipH="1">
            <a:off x="4763560" y="4211671"/>
            <a:ext cx="1" cy="5053500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23" name="x"/>
          <p:cNvSpPr txBox="1"/>
          <p:nvPr/>
        </p:nvSpPr>
        <p:spPr>
          <a:xfrm>
            <a:off x="2003275" y="4837340"/>
            <a:ext cx="453202" cy="78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224" name="x"/>
          <p:cNvSpPr txBox="1"/>
          <p:nvPr/>
        </p:nvSpPr>
        <p:spPr>
          <a:xfrm>
            <a:off x="4024308" y="7290869"/>
            <a:ext cx="453201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225" name="Line"/>
          <p:cNvSpPr/>
          <p:nvPr/>
        </p:nvSpPr>
        <p:spPr>
          <a:xfrm>
            <a:off x="2224961" y="5304993"/>
            <a:ext cx="1338287" cy="1617617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26" name="normal"/>
          <p:cNvSpPr txBox="1"/>
          <p:nvPr/>
        </p:nvSpPr>
        <p:spPr>
          <a:xfrm>
            <a:off x="4361610" y="3749783"/>
            <a:ext cx="819045" cy="390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normal</a:t>
            </a:r>
          </a:p>
        </p:txBody>
      </p:sp>
      <p:sp>
        <p:nvSpPr>
          <p:cNvPr id="227" name="mirror"/>
          <p:cNvSpPr txBox="1"/>
          <p:nvPr/>
        </p:nvSpPr>
        <p:spPr>
          <a:xfrm>
            <a:off x="5458077" y="8399055"/>
            <a:ext cx="762212" cy="390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mirror</a:t>
            </a:r>
          </a:p>
        </p:txBody>
      </p:sp>
      <p:sp>
        <p:nvSpPr>
          <p:cNvPr id="236" name="Connection Line"/>
          <p:cNvSpPr/>
          <p:nvPr/>
        </p:nvSpPr>
        <p:spPr>
          <a:xfrm>
            <a:off x="3984433" y="6934105"/>
            <a:ext cx="786700" cy="450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05" fill="norm" stroke="1" extrusionOk="0">
                <a:moveTo>
                  <a:pt x="0" y="19905"/>
                </a:moveTo>
                <a:cubicBezTo>
                  <a:pt x="4421" y="4815"/>
                  <a:pt x="11621" y="-1695"/>
                  <a:pt x="21600" y="374"/>
                </a:cubicBezTo>
              </a:path>
            </a:pathLst>
          </a:cu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29" name="50o"/>
          <p:cNvSpPr txBox="1"/>
          <p:nvPr/>
        </p:nvSpPr>
        <p:spPr>
          <a:xfrm>
            <a:off x="4026539" y="6586272"/>
            <a:ext cx="448739" cy="390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t>50</a:t>
            </a:r>
            <a:r>
              <a:rPr baseline="31999"/>
              <a:t>o</a:t>
            </a:r>
          </a:p>
        </p:txBody>
      </p:sp>
      <p:graphicFrame>
        <p:nvGraphicFramePr>
          <p:cNvPr id="230" name="Table"/>
          <p:cNvGraphicFramePr/>
          <p:nvPr/>
        </p:nvGraphicFramePr>
        <p:xfrm>
          <a:off x="397105" y="1279596"/>
          <a:ext cx="4043582" cy="227229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15440"/>
                <a:gridCol w="2015440"/>
              </a:tblGrid>
              <a:tr h="376599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1300">
                          <a:solidFill>
                            <a:srgbClr val="000000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defRPr>
                      </a:pPr>
                      <a:r>
                        <a:t>Angle of incidence, i / </a:t>
                      </a:r>
                      <a:r>
                        <a:rPr baseline="31999" strike="sngStrike" sz="1400"/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1300">
                          <a:solidFill>
                            <a:srgbClr val="000000"/>
                          </a:solidFill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defRPr>
                      </a:pPr>
                      <a:r>
                        <a:t>Angle of reflection, r / </a:t>
                      </a:r>
                      <a:r>
                        <a:rPr baseline="31999" strike="sngStrike" sz="1400"/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76599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76599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76599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76599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76599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 sz="26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1" name="Question: What is the relationship between the angle of incidence and the angle of reflection?"/>
          <p:cNvSpPr txBox="1"/>
          <p:nvPr/>
        </p:nvSpPr>
        <p:spPr>
          <a:xfrm>
            <a:off x="4566459" y="1711331"/>
            <a:ext cx="4625980" cy="58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5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Question: What is the relationship between the angle of incidence and the angle of reflection?</a:t>
            </a:r>
          </a:p>
        </p:txBody>
      </p:sp>
      <p:sp>
        <p:nvSpPr>
          <p:cNvPr id="232" name="Line"/>
          <p:cNvSpPr/>
          <p:nvPr/>
        </p:nvSpPr>
        <p:spPr>
          <a:xfrm>
            <a:off x="4835030" y="3021394"/>
            <a:ext cx="4591140" cy="1"/>
          </a:xfrm>
          <a:prstGeom prst="line">
            <a:avLst/>
          </a:prstGeom>
          <a:ln w="25400">
            <a:solidFill>
              <a:srgbClr val="ECE5DB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33" name="Line"/>
          <p:cNvSpPr/>
          <p:nvPr/>
        </p:nvSpPr>
        <p:spPr>
          <a:xfrm>
            <a:off x="4835030" y="3518234"/>
            <a:ext cx="4591140" cy="1"/>
          </a:xfrm>
          <a:prstGeom prst="line">
            <a:avLst/>
          </a:prstGeom>
          <a:ln w="25400">
            <a:solidFill>
              <a:srgbClr val="ECE5DB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34" name="Draw a graph of I against r"/>
          <p:cNvSpPr txBox="1"/>
          <p:nvPr/>
        </p:nvSpPr>
        <p:spPr>
          <a:xfrm>
            <a:off x="4690685" y="1273246"/>
            <a:ext cx="2743986" cy="340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5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Draw a graph of I against r</a:t>
            </a:r>
          </a:p>
        </p:txBody>
      </p:sp>
      <p:sp>
        <p:nvSpPr>
          <p:cNvPr id="235" name="Line"/>
          <p:cNvSpPr/>
          <p:nvPr/>
        </p:nvSpPr>
        <p:spPr>
          <a:xfrm>
            <a:off x="4835030" y="2559577"/>
            <a:ext cx="4591140" cy="1"/>
          </a:xfrm>
          <a:prstGeom prst="line">
            <a:avLst/>
          </a:prstGeom>
          <a:ln w="25400">
            <a:solidFill>
              <a:srgbClr val="ECE5DB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Explain your answer."/>
          <p:cNvSpPr txBox="1"/>
          <p:nvPr/>
        </p:nvSpPr>
        <p:spPr>
          <a:xfrm>
            <a:off x="180473" y="8637993"/>
            <a:ext cx="4823706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1800">
                <a:solidFill>
                  <a:schemeClr val="accent5"/>
                </a:solidFill>
              </a:defRPr>
            </a:lvl1pPr>
          </a:lstStyle>
          <a:p>
            <a:pPr/>
            <a:r>
              <a:t>Explain your answer.</a:t>
            </a:r>
          </a:p>
        </p:txBody>
      </p:sp>
      <p:sp>
        <p:nvSpPr>
          <p:cNvPr id="239" name="What are the colours of the rainbow?"/>
          <p:cNvSpPr txBox="1"/>
          <p:nvPr/>
        </p:nvSpPr>
        <p:spPr>
          <a:xfrm>
            <a:off x="1036349" y="7390646"/>
            <a:ext cx="6098163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2100">
                <a:solidFill>
                  <a:schemeClr val="accent2"/>
                </a:solidFill>
              </a:defRPr>
            </a:lvl1pPr>
          </a:lstStyle>
          <a:p>
            <a:pPr/>
            <a:r>
              <a:t>What are the colours of the rainbow?</a:t>
            </a:r>
          </a:p>
        </p:txBody>
      </p:sp>
      <p:sp>
        <p:nvSpPr>
          <p:cNvPr id="240" name="What is the most popular color of Toyota Landcruiser?"/>
          <p:cNvSpPr txBox="1"/>
          <p:nvPr/>
        </p:nvSpPr>
        <p:spPr>
          <a:xfrm>
            <a:off x="602211" y="8025646"/>
            <a:ext cx="918583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2000">
                <a:solidFill>
                  <a:schemeClr val="accent4"/>
                </a:solidFill>
              </a:defRPr>
            </a:lvl1pPr>
          </a:lstStyle>
          <a:p>
            <a:pPr/>
            <a:r>
              <a:t>What is the most popular color of Toyota Landcruiser?</a:t>
            </a:r>
          </a:p>
        </p:txBody>
      </p:sp>
      <p:sp>
        <p:nvSpPr>
          <p:cNvPr id="241" name="Rectangle"/>
          <p:cNvSpPr/>
          <p:nvPr/>
        </p:nvSpPr>
        <p:spPr>
          <a:xfrm>
            <a:off x="400256" y="7638296"/>
            <a:ext cx="444501" cy="482601"/>
          </a:xfrm>
          <a:prstGeom prst="rect">
            <a:avLst/>
          </a:prstGeom>
          <a:solidFill>
            <a:schemeClr val="accent2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42" name="Triangle"/>
          <p:cNvSpPr/>
          <p:nvPr/>
        </p:nvSpPr>
        <p:spPr>
          <a:xfrm>
            <a:off x="362156" y="8898746"/>
            <a:ext cx="520701" cy="46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5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43" name="Oval"/>
          <p:cNvSpPr/>
          <p:nvPr/>
        </p:nvSpPr>
        <p:spPr>
          <a:xfrm>
            <a:off x="400256" y="8273296"/>
            <a:ext cx="444501" cy="482601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pic>
        <p:nvPicPr>
          <p:cNvPr id="244" name="5. What is reflection? Video.mov" descr="5. What is reflection? Video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5511" y="157396"/>
            <a:ext cx="12753779" cy="5739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00000" fill="hold"/>
                                        <p:tgtEl>
                                          <p:spTgt spid="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4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Explain your answer."/>
          <p:cNvSpPr txBox="1"/>
          <p:nvPr/>
        </p:nvSpPr>
        <p:spPr>
          <a:xfrm>
            <a:off x="180473" y="8637993"/>
            <a:ext cx="4823706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1800">
                <a:solidFill>
                  <a:schemeClr val="accent5"/>
                </a:solidFill>
              </a:defRPr>
            </a:lvl1pPr>
          </a:lstStyle>
          <a:p>
            <a:pPr/>
            <a:r>
              <a:t>Explain your answer.</a:t>
            </a:r>
          </a:p>
        </p:txBody>
      </p:sp>
      <p:sp>
        <p:nvSpPr>
          <p:cNvPr id="247" name="What are the colours of the rainbow?"/>
          <p:cNvSpPr txBox="1"/>
          <p:nvPr/>
        </p:nvSpPr>
        <p:spPr>
          <a:xfrm>
            <a:off x="1036349" y="7390646"/>
            <a:ext cx="6098163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2100">
                <a:solidFill>
                  <a:schemeClr val="accent2"/>
                </a:solidFill>
              </a:defRPr>
            </a:lvl1pPr>
          </a:lstStyle>
          <a:p>
            <a:pPr/>
            <a:r>
              <a:t>What are the colours of the rainbow?</a:t>
            </a:r>
          </a:p>
        </p:txBody>
      </p:sp>
      <p:sp>
        <p:nvSpPr>
          <p:cNvPr id="248" name="What is the most popular color of Toyota Landcruiser?"/>
          <p:cNvSpPr txBox="1"/>
          <p:nvPr/>
        </p:nvSpPr>
        <p:spPr>
          <a:xfrm>
            <a:off x="602211" y="8025646"/>
            <a:ext cx="918583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2000">
                <a:solidFill>
                  <a:schemeClr val="accent4"/>
                </a:solidFill>
              </a:defRPr>
            </a:lvl1pPr>
          </a:lstStyle>
          <a:p>
            <a:pPr/>
            <a:r>
              <a:t>What is the most popular color of Toyota Landcruiser?</a:t>
            </a:r>
          </a:p>
        </p:txBody>
      </p:sp>
      <p:sp>
        <p:nvSpPr>
          <p:cNvPr id="249" name="Rectangle"/>
          <p:cNvSpPr/>
          <p:nvPr/>
        </p:nvSpPr>
        <p:spPr>
          <a:xfrm>
            <a:off x="400256" y="7638296"/>
            <a:ext cx="444501" cy="482601"/>
          </a:xfrm>
          <a:prstGeom prst="rect">
            <a:avLst/>
          </a:prstGeom>
          <a:solidFill>
            <a:schemeClr val="accent2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50" name="Triangle"/>
          <p:cNvSpPr/>
          <p:nvPr/>
        </p:nvSpPr>
        <p:spPr>
          <a:xfrm>
            <a:off x="362156" y="8898746"/>
            <a:ext cx="520701" cy="46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5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51" name="Oval"/>
          <p:cNvSpPr/>
          <p:nvPr/>
        </p:nvSpPr>
        <p:spPr>
          <a:xfrm>
            <a:off x="400256" y="8273296"/>
            <a:ext cx="444501" cy="482601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pic>
        <p:nvPicPr>
          <p:cNvPr id="252" name="5. What is reflection? wavefronts.mov" descr="5. What is reflection? wavefronts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3981" y="196453"/>
            <a:ext cx="12576837" cy="5816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0000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5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5. What is reflection? Peppers.mp4" descr="5. What is reflection? Peppers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32688" y="188846"/>
            <a:ext cx="12739424" cy="7165926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Explain how it works."/>
          <p:cNvSpPr txBox="1"/>
          <p:nvPr/>
        </p:nvSpPr>
        <p:spPr>
          <a:xfrm>
            <a:off x="180473" y="8637993"/>
            <a:ext cx="4961290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1800">
                <a:solidFill>
                  <a:schemeClr val="accent5"/>
                </a:solidFill>
              </a:defRPr>
            </a:lvl1pPr>
          </a:lstStyle>
          <a:p>
            <a:pPr/>
            <a:r>
              <a:t>Explain how it works.</a:t>
            </a:r>
          </a:p>
        </p:txBody>
      </p:sp>
      <p:sp>
        <p:nvSpPr>
          <p:cNvPr id="256" name="What is Pepper’s ghost?"/>
          <p:cNvSpPr txBox="1"/>
          <p:nvPr/>
        </p:nvSpPr>
        <p:spPr>
          <a:xfrm>
            <a:off x="1036349" y="7390646"/>
            <a:ext cx="3794701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2100">
                <a:solidFill>
                  <a:schemeClr val="accent2"/>
                </a:solidFill>
              </a:defRPr>
            </a:lvl1pPr>
          </a:lstStyle>
          <a:p>
            <a:pPr/>
            <a:r>
              <a:t>What is Pepper’s ghost?</a:t>
            </a:r>
          </a:p>
        </p:txBody>
      </p:sp>
      <p:sp>
        <p:nvSpPr>
          <p:cNvPr id="257" name="Describe how it works."/>
          <p:cNvSpPr txBox="1"/>
          <p:nvPr/>
        </p:nvSpPr>
        <p:spPr>
          <a:xfrm>
            <a:off x="602211" y="8025646"/>
            <a:ext cx="448683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2000">
                <a:solidFill>
                  <a:schemeClr val="accent4"/>
                </a:solidFill>
              </a:defRPr>
            </a:lvl1pPr>
          </a:lstStyle>
          <a:p>
            <a:pPr/>
            <a:r>
              <a:t>Describe how it works.</a:t>
            </a:r>
          </a:p>
        </p:txBody>
      </p:sp>
      <p:sp>
        <p:nvSpPr>
          <p:cNvPr id="258" name="Rectangle"/>
          <p:cNvSpPr/>
          <p:nvPr/>
        </p:nvSpPr>
        <p:spPr>
          <a:xfrm>
            <a:off x="400256" y="7638296"/>
            <a:ext cx="444501" cy="482601"/>
          </a:xfrm>
          <a:prstGeom prst="rect">
            <a:avLst/>
          </a:prstGeom>
          <a:solidFill>
            <a:schemeClr val="accent2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59" name="Triangle"/>
          <p:cNvSpPr/>
          <p:nvPr/>
        </p:nvSpPr>
        <p:spPr>
          <a:xfrm>
            <a:off x="362156" y="8898746"/>
            <a:ext cx="520701" cy="46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5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60" name="Oval"/>
          <p:cNvSpPr/>
          <p:nvPr/>
        </p:nvSpPr>
        <p:spPr>
          <a:xfrm>
            <a:off x="400256" y="8273296"/>
            <a:ext cx="444501" cy="482601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455000" fill="hold"/>
                                        <p:tgtEl>
                                          <p:spTgt spid="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5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Rectangle"/>
          <p:cNvSpPr/>
          <p:nvPr/>
        </p:nvSpPr>
        <p:spPr>
          <a:xfrm>
            <a:off x="155475" y="140548"/>
            <a:ext cx="12693850" cy="94725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63" name="Image in a plane mirror"/>
          <p:cNvSpPr txBox="1"/>
          <p:nvPr/>
        </p:nvSpPr>
        <p:spPr>
          <a:xfrm>
            <a:off x="3566068" y="288680"/>
            <a:ext cx="5872664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Image in a plane mirror</a:t>
            </a:r>
          </a:p>
        </p:txBody>
      </p:sp>
      <p:sp>
        <p:nvSpPr>
          <p:cNvPr id="264" name="Line"/>
          <p:cNvSpPr/>
          <p:nvPr/>
        </p:nvSpPr>
        <p:spPr>
          <a:xfrm>
            <a:off x="237734" y="1045398"/>
            <a:ext cx="12529332" cy="1"/>
          </a:xfrm>
          <a:prstGeom prst="line">
            <a:avLst/>
          </a:prstGeom>
          <a:ln w="38100">
            <a:solidFill>
              <a:srgbClr val="CBC8C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65" name="Line"/>
          <p:cNvSpPr/>
          <p:nvPr/>
        </p:nvSpPr>
        <p:spPr>
          <a:xfrm flipH="1">
            <a:off x="9700673" y="1202226"/>
            <a:ext cx="1" cy="8323871"/>
          </a:xfrm>
          <a:prstGeom prst="line">
            <a:avLst/>
          </a:prstGeom>
          <a:ln w="38100">
            <a:solidFill>
              <a:srgbClr val="CBC8C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266" name="Instructions"/>
          <p:cNvSpPr txBox="1"/>
          <p:nvPr/>
        </p:nvSpPr>
        <p:spPr>
          <a:xfrm>
            <a:off x="9752056" y="1146449"/>
            <a:ext cx="3001145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Instructions</a:t>
            </a:r>
          </a:p>
        </p:txBody>
      </p:sp>
      <p:sp>
        <p:nvSpPr>
          <p:cNvPr id="267" name="Place the mirror along the mirror line."/>
          <p:cNvSpPr txBox="1"/>
          <p:nvPr/>
        </p:nvSpPr>
        <p:spPr>
          <a:xfrm>
            <a:off x="9791441" y="1857224"/>
            <a:ext cx="2922376" cy="65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1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Place the mirror along the mirror line.</a:t>
            </a:r>
          </a:p>
        </p:txBody>
      </p:sp>
      <p:sp>
        <p:nvSpPr>
          <p:cNvPr id="268" name="Look into the mirror from where the eye is drawn."/>
          <p:cNvSpPr txBox="1"/>
          <p:nvPr/>
        </p:nvSpPr>
        <p:spPr>
          <a:xfrm>
            <a:off x="9791441" y="2514010"/>
            <a:ext cx="2922376" cy="93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2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Look into the mirror from where the eye is drawn.</a:t>
            </a:r>
          </a:p>
        </p:txBody>
      </p:sp>
      <p:sp>
        <p:nvSpPr>
          <p:cNvPr id="269" name="You will be able to see the arrow in the mirror"/>
          <p:cNvSpPr txBox="1"/>
          <p:nvPr/>
        </p:nvSpPr>
        <p:spPr>
          <a:xfrm>
            <a:off x="9791441" y="3463637"/>
            <a:ext cx="2922376" cy="65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3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You will be able to see the arrow in the mirror</a:t>
            </a:r>
          </a:p>
        </p:txBody>
      </p:sp>
      <p:sp>
        <p:nvSpPr>
          <p:cNvPr id="270" name="Sketch where the mirror image of the arrow is."/>
          <p:cNvSpPr txBox="1"/>
          <p:nvPr/>
        </p:nvSpPr>
        <p:spPr>
          <a:xfrm>
            <a:off x="9791440" y="4204926"/>
            <a:ext cx="2922377" cy="936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4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Sketch where the mirror image of the arrow is.</a:t>
            </a:r>
          </a:p>
        </p:txBody>
      </p:sp>
      <p:sp>
        <p:nvSpPr>
          <p:cNvPr id="271" name="How far away is the image from the mirror?"/>
          <p:cNvSpPr txBox="1"/>
          <p:nvPr/>
        </p:nvSpPr>
        <p:spPr>
          <a:xfrm>
            <a:off x="9791440" y="5225616"/>
            <a:ext cx="2922377" cy="657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5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How far away is the image from the mirror?</a:t>
            </a:r>
          </a:p>
        </p:txBody>
      </p:sp>
      <p:sp>
        <p:nvSpPr>
          <p:cNvPr id="272" name="Use a ruler to draw in the rays of light. The lines should be dotted."/>
          <p:cNvSpPr txBox="1"/>
          <p:nvPr/>
        </p:nvSpPr>
        <p:spPr>
          <a:xfrm>
            <a:off x="9791440" y="6008494"/>
            <a:ext cx="2922377" cy="93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6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Use a ruler to draw in the rays of light. The lines should be dotted.</a:t>
            </a:r>
          </a:p>
        </p:txBody>
      </p:sp>
      <p:sp>
        <p:nvSpPr>
          <p:cNvPr id="273" name="Use a protractor to ensure the the angle of reflection is equal to the angle of incidence. Use a normal to help."/>
          <p:cNvSpPr txBox="1"/>
          <p:nvPr/>
        </p:nvSpPr>
        <p:spPr>
          <a:xfrm>
            <a:off x="9791440" y="7070772"/>
            <a:ext cx="2922377" cy="1495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31800" indent="-431800">
              <a:buSzPct val="100000"/>
              <a:buAutoNum type="arabicPeriod" startAt="7"/>
              <a:defRPr sz="16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Use a protractor to ensure the the angle of reflection is equal to the angle of incidence. Use a normal to help.</a:t>
            </a:r>
          </a:p>
        </p:txBody>
      </p:sp>
      <p:sp>
        <p:nvSpPr>
          <p:cNvPr id="274" name="Draw in the image in the appropriate place."/>
          <p:cNvSpPr txBox="1"/>
          <p:nvPr/>
        </p:nvSpPr>
        <p:spPr>
          <a:xfrm>
            <a:off x="9791441" y="8738817"/>
            <a:ext cx="2922376" cy="65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31800" indent="-431800">
              <a:buSzPct val="100000"/>
              <a:buAutoNum type="arabicPeriod" startAt="8"/>
              <a:defRPr sz="17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Draw in the image in the appropriate place.</a:t>
            </a:r>
          </a:p>
        </p:txBody>
      </p:sp>
      <p:pic>
        <p:nvPicPr>
          <p:cNvPr id="2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329" y="4002374"/>
            <a:ext cx="6427504" cy="4949178"/>
          </a:xfrm>
          <a:prstGeom prst="rect">
            <a:avLst/>
          </a:prstGeom>
          <a:ln w="88900">
            <a:miter lim="400000"/>
          </a:ln>
        </p:spPr>
      </p:pic>
      <p:sp>
        <p:nvSpPr>
          <p:cNvPr id="276" name="Rectangle"/>
          <p:cNvSpPr/>
          <p:nvPr/>
        </p:nvSpPr>
        <p:spPr>
          <a:xfrm>
            <a:off x="4983751" y="5152971"/>
            <a:ext cx="4220792" cy="36983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graphicFrame>
        <p:nvGraphicFramePr>
          <p:cNvPr id="277" name="Table"/>
          <p:cNvGraphicFramePr/>
          <p:nvPr/>
        </p:nvGraphicFramePr>
        <p:xfrm>
          <a:off x="5126064" y="1206565"/>
          <a:ext cx="4399543" cy="257052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23275"/>
                <a:gridCol w="3363566"/>
              </a:tblGrid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Property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Description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Virtual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Cannot be displayed on a screen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Real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Made of real rays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Upright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Right way up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Inverted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Upside down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Magnified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Larger than the object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65403"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Diminished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95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effectLst>
                            <a:outerShdw sx="100000" sy="100000" kx="0" ky="0" algn="b" rotWithShape="0" blurRad="63500" dist="3302" dir="540000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Chalkboard"/>
                          <a:ea typeface="Chalkboard"/>
                          <a:cs typeface="Chalkboard"/>
                          <a:sym typeface="Chalkboard"/>
                        </a:rPr>
                        <a:t>Smaller than the object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78" name="Look at the words on the right. Cross out any that do not apply to the image that you construct on the right of the mirror."/>
          <p:cNvSpPr txBox="1"/>
          <p:nvPr/>
        </p:nvSpPr>
        <p:spPr>
          <a:xfrm>
            <a:off x="212401" y="1200215"/>
            <a:ext cx="4635129" cy="174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0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Look at the words on the right. Cross out any that do not apply to the image that you construct on the right of the mirror.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Learning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Learning objectives</a:t>
            </a:r>
          </a:p>
        </p:txBody>
      </p:sp>
      <p:sp>
        <p:nvSpPr>
          <p:cNvPr id="281" name="Use the law of reflection (the angle of incidence equals the angle of reflection)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Use the law of reflection (the angle of incidence equals the angle of reflection).</a:t>
            </a:r>
          </a:p>
          <a:p>
            <a:pPr>
              <a:buBlip>
                <a:blip r:embed="rId2"/>
              </a:buBlip>
            </a:pPr>
            <a:r>
              <a:t>Draw ray diagrams to illustrate reflection and refraction.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creenshot 2019-10-02 at 7.15.42 AM.png" descr="Screenshot 2019-10-02 at 7.15.4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025" y="153458"/>
            <a:ext cx="12590750" cy="9446684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Screenshot 2019-10-05 at 6.55.13 PM.png" descr="Screenshot 2019-10-05 at 6.55.1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28" y="364700"/>
            <a:ext cx="6408376" cy="9022318"/>
          </a:xfrm>
          <a:prstGeom prst="rect">
            <a:avLst/>
          </a:prstGeom>
          <a:ln w="88900">
            <a:miter lim="400000"/>
          </a:ln>
        </p:spPr>
      </p:pic>
      <p:pic>
        <p:nvPicPr>
          <p:cNvPr id="286" name="Screenshot 2019-10-05 at 6.55.39 PM.png" descr="Screenshot 2019-10-05 at 6.55.39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0696" y="366581"/>
            <a:ext cx="6408376" cy="9022319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Screenshot 2019-10-05 at 6.55.13 PM.png" descr="Screenshot 2019-10-05 at 6.55.1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28" y="364700"/>
            <a:ext cx="6408376" cy="9022318"/>
          </a:xfrm>
          <a:prstGeom prst="rect">
            <a:avLst/>
          </a:prstGeom>
          <a:ln w="88900">
            <a:miter lim="400000"/>
          </a:ln>
        </p:spPr>
      </p:pic>
      <p:pic>
        <p:nvPicPr>
          <p:cNvPr id="289" name="Screenshot 2019-10-05 at 6.55.39 PM.png" descr="Screenshot 2019-10-05 at 6.55.39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0696" y="366581"/>
            <a:ext cx="6408376" cy="9022319"/>
          </a:xfrm>
          <a:prstGeom prst="rect">
            <a:avLst/>
          </a:prstGeom>
          <a:ln w="88900">
            <a:miter lim="400000"/>
          </a:ln>
        </p:spPr>
      </p:pic>
      <p:sp>
        <p:nvSpPr>
          <p:cNvPr id="290" name="equal to"/>
          <p:cNvSpPr txBox="1"/>
          <p:nvPr/>
        </p:nvSpPr>
        <p:spPr>
          <a:xfrm>
            <a:off x="2086344" y="2586533"/>
            <a:ext cx="1486687" cy="554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6"/>
                </a:solidFill>
              </a:defRPr>
            </a:lvl1pPr>
          </a:lstStyle>
          <a:p>
            <a:pPr/>
            <a:r>
              <a:t>equal to</a:t>
            </a:r>
          </a:p>
        </p:txBody>
      </p:sp>
      <p:pic>
        <p:nvPicPr>
          <p:cNvPr id="291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2672514">
            <a:off x="2319657" y="4898879"/>
            <a:ext cx="1664279" cy="88901"/>
          </a:xfrm>
          <a:prstGeom prst="rect">
            <a:avLst/>
          </a:prstGeom>
        </p:spPr>
      </p:pic>
      <p:pic>
        <p:nvPicPr>
          <p:cNvPr id="293" name="Line Line" descr="Line 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3500000">
            <a:off x="2237369" y="5125329"/>
            <a:ext cx="1776044" cy="88901"/>
          </a:xfrm>
          <a:prstGeom prst="rect">
            <a:avLst/>
          </a:prstGeom>
        </p:spPr>
      </p:pic>
      <p:pic>
        <p:nvPicPr>
          <p:cNvPr id="295" name="Line Line" descr="Line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8993440">
            <a:off x="2463952" y="5601696"/>
            <a:ext cx="1426489" cy="88901"/>
          </a:xfrm>
          <a:prstGeom prst="rect">
            <a:avLst/>
          </a:prstGeom>
        </p:spPr>
      </p:pic>
      <p:pic>
        <p:nvPicPr>
          <p:cNvPr id="297" name="Line Line" descr="Line Line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8100000">
            <a:off x="2875103" y="6031147"/>
            <a:ext cx="1038808" cy="88901"/>
          </a:xfrm>
          <a:prstGeom prst="rect">
            <a:avLst/>
          </a:prstGeom>
        </p:spPr>
      </p:pic>
      <p:sp>
        <p:nvSpPr>
          <p:cNvPr id="299" name="Line"/>
          <p:cNvSpPr/>
          <p:nvPr/>
        </p:nvSpPr>
        <p:spPr>
          <a:xfrm flipH="1">
            <a:off x="3721699" y="4557254"/>
            <a:ext cx="1174251" cy="1174251"/>
          </a:xfrm>
          <a:prstGeom prst="line">
            <a:avLst/>
          </a:prstGeom>
          <a:ln w="25400">
            <a:solidFill>
              <a:srgbClr val="ECE5DB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300" name="Line"/>
          <p:cNvSpPr/>
          <p:nvPr/>
        </p:nvSpPr>
        <p:spPr>
          <a:xfrm flipH="1">
            <a:off x="3770141" y="4569072"/>
            <a:ext cx="1168279" cy="748514"/>
          </a:xfrm>
          <a:prstGeom prst="line">
            <a:avLst/>
          </a:prstGeom>
          <a:ln w="25400">
            <a:solidFill>
              <a:srgbClr val="ECE5DB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301" name="Rays do not meet at the image"/>
          <p:cNvSpPr txBox="1"/>
          <p:nvPr/>
        </p:nvSpPr>
        <p:spPr>
          <a:xfrm>
            <a:off x="333450" y="6659587"/>
            <a:ext cx="5311422" cy="554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6"/>
                </a:solidFill>
              </a:defRPr>
            </a:lvl1pPr>
          </a:lstStyle>
          <a:p>
            <a:pPr/>
            <a:r>
              <a:t>Rays do not meet at the image</a:t>
            </a:r>
          </a:p>
        </p:txBody>
      </p:sp>
      <p:pic>
        <p:nvPicPr>
          <p:cNvPr id="302" name="Line Line" descr="Line Line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18900000">
            <a:off x="1909565" y="8530599"/>
            <a:ext cx="534692" cy="88901"/>
          </a:xfrm>
          <a:prstGeom prst="rect">
            <a:avLst/>
          </a:prstGeom>
        </p:spPr>
      </p:pic>
      <p:pic>
        <p:nvPicPr>
          <p:cNvPr id="304" name="Line Line" descr="Line Lin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13500000">
            <a:off x="2191499" y="8530599"/>
            <a:ext cx="501833" cy="88901"/>
          </a:xfrm>
          <a:prstGeom prst="rect">
            <a:avLst/>
          </a:prstGeom>
        </p:spPr>
      </p:pic>
      <p:pic>
        <p:nvPicPr>
          <p:cNvPr id="306" name="Line Line" descr="Line Line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8100000">
            <a:off x="2473933" y="8517899"/>
            <a:ext cx="394389" cy="88901"/>
          </a:xfrm>
          <a:prstGeom prst="rect">
            <a:avLst/>
          </a:prstGeom>
        </p:spPr>
      </p:pic>
      <p:pic>
        <p:nvPicPr>
          <p:cNvPr id="308" name="Line Line" descr="Line Line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13500000">
            <a:off x="2638280" y="8601173"/>
            <a:ext cx="701762" cy="88901"/>
          </a:xfrm>
          <a:prstGeom prst="rect">
            <a:avLst/>
          </a:prstGeom>
        </p:spPr>
      </p:pic>
      <p:pic>
        <p:nvPicPr>
          <p:cNvPr id="310" name="Line Line" descr="Line Line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8100000">
            <a:off x="3090022" y="8704628"/>
            <a:ext cx="394388" cy="88901"/>
          </a:xfrm>
          <a:prstGeom prst="rect">
            <a:avLst/>
          </a:prstGeom>
        </p:spPr>
      </p:pic>
      <p:sp>
        <p:nvSpPr>
          <p:cNvPr id="312" name="More optically dense"/>
          <p:cNvSpPr txBox="1"/>
          <p:nvPr/>
        </p:nvSpPr>
        <p:spPr>
          <a:xfrm>
            <a:off x="6785788" y="427261"/>
            <a:ext cx="3595939" cy="554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6"/>
                </a:solidFill>
              </a:defRPr>
            </a:lvl1pPr>
          </a:lstStyle>
          <a:p>
            <a:pPr/>
            <a:r>
              <a:t>More optically dense</a:t>
            </a:r>
          </a:p>
        </p:txBody>
      </p:sp>
      <p:sp>
        <p:nvSpPr>
          <p:cNvPr id="313" name="Angle of incidence greater than angle of reflection"/>
          <p:cNvSpPr txBox="1"/>
          <p:nvPr/>
        </p:nvSpPr>
        <p:spPr>
          <a:xfrm>
            <a:off x="6820154" y="982400"/>
            <a:ext cx="5543068" cy="1012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>
                <a:solidFill>
                  <a:schemeClr val="accent6"/>
                </a:solidFill>
              </a:defRPr>
            </a:lvl1pPr>
          </a:lstStyle>
          <a:p>
            <a:pPr/>
            <a:r>
              <a:t>Angle of incidence greater than angle of reflection</a:t>
            </a:r>
          </a:p>
        </p:txBody>
      </p:sp>
      <p:sp>
        <p:nvSpPr>
          <p:cNvPr id="314" name="Less noise"/>
          <p:cNvSpPr txBox="1"/>
          <p:nvPr/>
        </p:nvSpPr>
        <p:spPr>
          <a:xfrm>
            <a:off x="6666054" y="2685446"/>
            <a:ext cx="2424799" cy="554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>
                <a:solidFill>
                  <a:schemeClr val="accent6"/>
                </a:solidFill>
              </a:defRPr>
            </a:lvl1pPr>
          </a:lstStyle>
          <a:p>
            <a:pPr/>
            <a:r>
              <a:t>Less noise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2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16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2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26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6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click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5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0" grpId="6"/>
      <p:bldP build="whole" bldLvl="1" animBg="1" rev="0" advAuto="0" spid="304" grpId="10"/>
      <p:bldP build="whole" bldLvl="1" animBg="1" rev="0" advAuto="0" spid="314" grpId="16"/>
      <p:bldP build="whole" bldLvl="1" animBg="1" rev="0" advAuto="0" spid="295" grpId="3"/>
      <p:bldP build="whole" bldLvl="1" animBg="1" rev="0" advAuto="0" spid="310" grpId="13"/>
      <p:bldP build="whole" bldLvl="1" animBg="1" rev="0" advAuto="0" spid="313" grpId="15"/>
      <p:bldP build="whole" bldLvl="1" animBg="1" rev="0" advAuto="0" spid="312" grpId="14"/>
      <p:bldP build="whole" bldLvl="1" animBg="1" rev="0" advAuto="0" spid="302" grpId="9"/>
      <p:bldP build="whole" bldLvl="1" animBg="1" rev="0" advAuto="0" spid="299" grpId="7"/>
      <p:bldP build="whole" bldLvl="1" animBg="1" rev="0" advAuto="0" spid="306" grpId="11"/>
      <p:bldP build="whole" bldLvl="1" animBg="1" rev="0" advAuto="0" spid="297" grpId="5"/>
      <p:bldP build="whole" bldLvl="1" animBg="1" rev="0" advAuto="0" spid="308" grpId="12"/>
      <p:bldP build="whole" bldLvl="1" animBg="1" rev="0" advAuto="0" spid="293" grpId="4"/>
      <p:bldP build="whole" bldLvl="1" animBg="1" rev="0" advAuto="0" spid="291" grpId="2"/>
      <p:bldP build="whole" bldLvl="1" animBg="1" rev="0" advAuto="0" spid="301" grpId="8"/>
      <p:bldP build="whole" bldLvl="1" animBg="1" rev="0" advAuto="0" spid="290" grpId="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jpeg"/></Relationships>

</file>

<file path=ppt/theme/theme1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BF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